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8" r:id="rId7"/>
    <p:sldId id="270" r:id="rId8"/>
    <p:sldId id="272" r:id="rId9"/>
    <p:sldId id="27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61" d="100"/>
          <a:sy n="61" d="100"/>
        </p:scale>
        <p:origin x="2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20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6/12/2023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exels.com/photo/train-tracks-210782/" TargetMode="Externa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atom-uk/14129531532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gita.it/story.php?title=Che_cosa_e_la_capacita_di_problem_solving_e_perche_e_importante_coltivarla-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863600"/>
            <a:ext cx="6061710" cy="3159760"/>
          </a:xfrm>
        </p:spPr>
        <p:txBody>
          <a:bodyPr/>
          <a:lstStyle/>
          <a:p>
            <a:r>
              <a:rPr lang="en-US" dirty="0"/>
              <a:t>DATA ANALYSIS &amp; </a:t>
            </a:r>
            <a:r>
              <a:rPr lang="en-US" dirty="0" err="1"/>
              <a:t>vIZUALISATION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B262-C459-832C-5FA8-FD54434A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                                                                      INVESTMENT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8A5B4-4369-2738-088B-7F4C33C4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Dodecagon 3">
            <a:extLst>
              <a:ext uri="{FF2B5EF4-FFF2-40B4-BE49-F238E27FC236}">
                <a16:creationId xmlns:a16="http://schemas.microsoft.com/office/drawing/2014/main" id="{DF2E6691-6AEC-1FB2-9535-2C199C9560ED}"/>
              </a:ext>
            </a:extLst>
          </p:cNvPr>
          <p:cNvSpPr/>
          <p:nvPr/>
        </p:nvSpPr>
        <p:spPr>
          <a:xfrm>
            <a:off x="609600" y="2062480"/>
            <a:ext cx="2976880" cy="3789680"/>
          </a:xfrm>
          <a:prstGeom prst="dodecag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Imprint MT Shadow" panose="04020605060303030202" pitchFamily="82" charset="0"/>
              </a:rPr>
              <a:t>8255</a:t>
            </a:r>
          </a:p>
          <a:p>
            <a:pPr algn="ctr"/>
            <a:r>
              <a:rPr lang="en-US" sz="3600" dirty="0">
                <a:latin typeface="Imprint MT Shadow" panose="04020605060303030202" pitchFamily="82" charset="0"/>
              </a:rPr>
              <a:t>Million</a:t>
            </a:r>
            <a:endParaRPr lang="en-IN" sz="3600" dirty="0">
              <a:latin typeface="Imprint MT Shadow" panose="04020605060303030202" pitchFamily="82" charset="0"/>
            </a:endParaRPr>
          </a:p>
        </p:txBody>
      </p:sp>
      <p:sp>
        <p:nvSpPr>
          <p:cNvPr id="5" name="Dodecagon 4">
            <a:extLst>
              <a:ext uri="{FF2B5EF4-FFF2-40B4-BE49-F238E27FC236}">
                <a16:creationId xmlns:a16="http://schemas.microsoft.com/office/drawing/2014/main" id="{56B922A6-06FA-AE24-F283-0967FF95B1FE}"/>
              </a:ext>
            </a:extLst>
          </p:cNvPr>
          <p:cNvSpPr/>
          <p:nvPr/>
        </p:nvSpPr>
        <p:spPr>
          <a:xfrm>
            <a:off x="3586480" y="2062480"/>
            <a:ext cx="3027680" cy="3789680"/>
          </a:xfrm>
          <a:prstGeom prst="dodecag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Imprint MT Shadow" panose="04020605060303030202" pitchFamily="82" charset="0"/>
              </a:rPr>
              <a:t>1134523</a:t>
            </a:r>
          </a:p>
          <a:p>
            <a:pPr algn="ctr"/>
            <a:r>
              <a:rPr lang="en-US" sz="3600" dirty="0">
                <a:latin typeface="Imprint MT Shadow" panose="04020605060303030202" pitchFamily="82" charset="0"/>
              </a:rPr>
              <a:t>Kms</a:t>
            </a:r>
          </a:p>
        </p:txBody>
      </p:sp>
      <p:sp>
        <p:nvSpPr>
          <p:cNvPr id="6" name="Division Sign 5">
            <a:extLst>
              <a:ext uri="{FF2B5EF4-FFF2-40B4-BE49-F238E27FC236}">
                <a16:creationId xmlns:a16="http://schemas.microsoft.com/office/drawing/2014/main" id="{8A207EB7-DA90-5E70-341F-93073B4DD5C0}"/>
              </a:ext>
            </a:extLst>
          </p:cNvPr>
          <p:cNvSpPr/>
          <p:nvPr/>
        </p:nvSpPr>
        <p:spPr>
          <a:xfrm>
            <a:off x="7020560" y="1534160"/>
            <a:ext cx="5140960" cy="4429760"/>
          </a:xfrm>
          <a:prstGeom prst="mathDivid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Imprint MT Shadow" panose="04020605060303030202" pitchFamily="82" charset="0"/>
              </a:rPr>
              <a:t>62% FOR ENHANCEMENT</a:t>
            </a:r>
            <a:endParaRPr lang="en-IN" sz="2800" dirty="0">
              <a:latin typeface="Imprint MT Shadow" panose="04020605060303030202" pitchFamily="82" charset="0"/>
            </a:endParaRPr>
          </a:p>
        </p:txBody>
      </p:sp>
      <p:pic>
        <p:nvPicPr>
          <p:cNvPr id="8" name="Graphic 7" descr="Employee badge with solid fill">
            <a:extLst>
              <a:ext uri="{FF2B5EF4-FFF2-40B4-BE49-F238E27FC236}">
                <a16:creationId xmlns:a16="http://schemas.microsoft.com/office/drawing/2014/main" id="{1C0CE209-C7C4-C7B0-2658-15B8F7BDC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560" y="340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0E2-46B3-A814-9CB4-DC4054B2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BD535-173A-B105-6F57-761A7989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24686-C9E6-8686-7C6F-D54C42C3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57" y="2033821"/>
            <a:ext cx="4819898" cy="3257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60DAD-3D33-768E-1097-079D359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45" y="2033821"/>
            <a:ext cx="5213618" cy="339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904CC-54DB-DAFB-50B4-AA2E14F80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18764" y="263538"/>
            <a:ext cx="2806436" cy="1163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213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2DC7-A21A-FA3B-D47F-9493AA7F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costs &amp; NEW STATIONS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EE223-D104-BC04-C513-3EDC5BCC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C103-D8B4-D98F-DF62-F4D56896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727200"/>
            <a:ext cx="6474141" cy="3677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83B76-FFC1-2EC3-7932-EDADE682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60" y="1727200"/>
            <a:ext cx="3545839" cy="3677920"/>
          </a:xfrm>
          <a:prstGeom prst="rect">
            <a:avLst/>
          </a:prstGeom>
        </p:spPr>
      </p:pic>
      <p:pic>
        <p:nvPicPr>
          <p:cNvPr id="9" name="Graphic 8" descr="Suburban scene with solid fill">
            <a:extLst>
              <a:ext uri="{FF2B5EF4-FFF2-40B4-BE49-F238E27FC236}">
                <a16:creationId xmlns:a16="http://schemas.microsoft.com/office/drawing/2014/main" id="{C35B848C-4A87-24B2-2475-2609F38DC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9360" y="441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4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D3B1-C5F3-68CC-5933-5FE9DBEA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                                                                       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50C3C-12EA-AE9E-3BE0-5E7BF6F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C3A77110-4237-7FFF-70D0-4A3582F2B0B5}"/>
              </a:ext>
            </a:extLst>
          </p:cNvPr>
          <p:cNvSpPr/>
          <p:nvPr/>
        </p:nvSpPr>
        <p:spPr>
          <a:xfrm>
            <a:off x="1656080" y="2550160"/>
            <a:ext cx="2387600" cy="215392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tencil" panose="040409050D0802020404" pitchFamily="82" charset="0"/>
              </a:rPr>
              <a:t>1950 TO 2020</a:t>
            </a:r>
          </a:p>
          <a:p>
            <a:pPr algn="ctr"/>
            <a:r>
              <a:rPr lang="en-US" sz="2400" dirty="0">
                <a:latin typeface="Stencil" panose="040409050D0802020404" pitchFamily="82" charset="0"/>
              </a:rPr>
              <a:t>974 TIMES INCREASE IN AVG WAGES</a:t>
            </a:r>
            <a:endParaRPr lang="en-IN" sz="2400" dirty="0">
              <a:latin typeface="Stencil" panose="040409050D0802020404" pitchFamily="82" charset="0"/>
            </a:endParaRPr>
          </a:p>
        </p:txBody>
      </p:sp>
      <p:sp>
        <p:nvSpPr>
          <p:cNvPr id="6" name="Flowchart: Extract 5">
            <a:extLst>
              <a:ext uri="{FF2B5EF4-FFF2-40B4-BE49-F238E27FC236}">
                <a16:creationId xmlns:a16="http://schemas.microsoft.com/office/drawing/2014/main" id="{C57757CF-E362-EECD-2CF6-6C8B8785137B}"/>
              </a:ext>
            </a:extLst>
          </p:cNvPr>
          <p:cNvSpPr/>
          <p:nvPr/>
        </p:nvSpPr>
        <p:spPr>
          <a:xfrm>
            <a:off x="8310880" y="2301240"/>
            <a:ext cx="2387600" cy="2255520"/>
          </a:xfrm>
          <a:prstGeom prst="flowChartExtra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aettenschweiler" panose="020B0706040902060204" pitchFamily="34" charset="0"/>
              </a:rPr>
              <a:t>1254000+</a:t>
            </a:r>
          </a:p>
          <a:p>
            <a:pPr algn="ctr"/>
            <a:r>
              <a:rPr lang="en-US" sz="2400" dirty="0">
                <a:latin typeface="Haettenschweiler" panose="020B0706040902060204" pitchFamily="34" charset="0"/>
              </a:rPr>
              <a:t>EMPLOYEE</a:t>
            </a:r>
            <a:endParaRPr lang="en-IN" sz="2400" dirty="0">
              <a:latin typeface="Haettenschweiler" panose="020B0706040902060204" pitchFamily="34" charset="0"/>
            </a:endParaRPr>
          </a:p>
        </p:txBody>
      </p:sp>
      <p:pic>
        <p:nvPicPr>
          <p:cNvPr id="8" name="Graphic 7" descr="Group of people with solid fill">
            <a:extLst>
              <a:ext uri="{FF2B5EF4-FFF2-40B4-BE49-F238E27FC236}">
                <a16:creationId xmlns:a16="http://schemas.microsoft.com/office/drawing/2014/main" id="{5AD00B9F-7A0E-1E8F-2375-2E916CFC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2440" y="2661920"/>
            <a:ext cx="155956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336800"/>
            <a:ext cx="5011410" cy="2468880"/>
          </a:xfrm>
        </p:spPr>
        <p:txBody>
          <a:bodyPr/>
          <a:lstStyle/>
          <a:p>
            <a:r>
              <a:rPr lang="en-US" dirty="0" err="1"/>
              <a:t>Ir</a:t>
            </a:r>
            <a:r>
              <a:rPr lang="en-US" dirty="0"/>
              <a:t> Still continues+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036320"/>
            <a:ext cx="5614670" cy="1998416"/>
          </a:xfrm>
        </p:spPr>
        <p:txBody>
          <a:bodyPr/>
          <a:lstStyle/>
          <a:p>
            <a:r>
              <a:rPr lang="en-US" sz="7200" dirty="0"/>
              <a:t>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3429001"/>
            <a:ext cx="5685790" cy="2148840"/>
          </a:xfrm>
        </p:spPr>
        <p:txBody>
          <a:bodyPr/>
          <a:lstStyle/>
          <a:p>
            <a:r>
              <a:rPr lang="en-US" sz="3600" dirty="0"/>
              <a:t>INDIAN RAILWAYS 1950-2020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LARGEST IN THE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 daily basis Indian rails can cover earth 1.5 times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93041" y="2321176"/>
            <a:ext cx="6206400" cy="4587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Data is resourced from google</a:t>
            </a:r>
          </a:p>
          <a:p>
            <a:pPr marL="0" indent="0">
              <a:buNone/>
            </a:pPr>
            <a:r>
              <a:rPr lang="en-US" sz="2000" dirty="0"/>
              <a:t>It is a statistical summary of Indian railways from 1950 to 2020</a:t>
            </a:r>
          </a:p>
          <a:p>
            <a:pPr marL="0" indent="0">
              <a:buNone/>
            </a:pPr>
            <a:r>
              <a:rPr lang="en-US" sz="2000" dirty="0"/>
              <a:t>The pdf was connected through power query connection</a:t>
            </a:r>
          </a:p>
          <a:p>
            <a:pPr marL="0" indent="0">
              <a:buNone/>
            </a:pPr>
            <a:r>
              <a:rPr lang="en-US" sz="2000" dirty="0"/>
              <a:t>The data was </a:t>
            </a:r>
            <a:r>
              <a:rPr lang="en-US" sz="2000" dirty="0" err="1"/>
              <a:t>cleaned,organized</a:t>
            </a:r>
            <a:r>
              <a:rPr lang="en-US" sz="2000" dirty="0"/>
              <a:t> and rearranged in power query editor</a:t>
            </a:r>
          </a:p>
          <a:p>
            <a:pPr marL="0" indent="0">
              <a:buNone/>
            </a:pPr>
            <a:r>
              <a:rPr lang="en-US" sz="2000" dirty="0"/>
              <a:t>Some part of analysis was performed in MS Excel 365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vizualisation</a:t>
            </a:r>
            <a:r>
              <a:rPr lang="en-US" sz="2000" dirty="0"/>
              <a:t> part was completely done in Microsoft Power BI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5EFD7-0F4C-94E3-55B5-7D33C08D41DF}"/>
              </a:ext>
            </a:extLst>
          </p:cNvPr>
          <p:cNvSpPr txBox="1"/>
          <p:nvPr/>
        </p:nvSpPr>
        <p:spPr>
          <a:xfrm>
            <a:off x="5455212" y="5873384"/>
            <a:ext cx="488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flickr.com/photos/atom-uk/1412953153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3600" dirty="0"/>
              <a:t>Power query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REDUCING ROWS</a:t>
            </a:r>
          </a:p>
          <a:p>
            <a:r>
              <a:rPr lang="en-US" sz="2000" dirty="0"/>
              <a:t>REPLACING VALUES</a:t>
            </a:r>
          </a:p>
          <a:p>
            <a:r>
              <a:rPr lang="en-US" sz="2000" dirty="0"/>
              <a:t>CHANGING DATA TYPES</a:t>
            </a:r>
          </a:p>
          <a:p>
            <a:r>
              <a:rPr lang="en-US" sz="2000" dirty="0"/>
              <a:t>REMOVING NULLS</a:t>
            </a:r>
          </a:p>
          <a:p>
            <a:r>
              <a:rPr lang="en-US" sz="2000" dirty="0"/>
              <a:t>EXTRACTING COLUMNS</a:t>
            </a:r>
          </a:p>
          <a:p>
            <a:r>
              <a:rPr lang="en-US" sz="2000" dirty="0"/>
              <a:t>TRANSPOSING COLUMNS</a:t>
            </a:r>
          </a:p>
          <a:p>
            <a:r>
              <a:rPr lang="en-US" sz="2000" dirty="0"/>
              <a:t>REORDERING COLUMNS</a:t>
            </a:r>
          </a:p>
          <a:p>
            <a:r>
              <a:rPr lang="en-US" sz="2000" dirty="0"/>
              <a:t>EXAMPLE COLUMNS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2400" dirty="0"/>
              <a:t>CLUSTERED COLUMN CHART</a:t>
            </a:r>
          </a:p>
          <a:p>
            <a:r>
              <a:rPr lang="en-US" sz="2400" dirty="0"/>
              <a:t>LINE CHART</a:t>
            </a:r>
          </a:p>
          <a:p>
            <a:r>
              <a:rPr lang="en-US" sz="2400" dirty="0"/>
              <a:t>CARDS &amp; METERS</a:t>
            </a:r>
          </a:p>
          <a:p>
            <a:r>
              <a:rPr lang="en-US" sz="2400" dirty="0"/>
              <a:t>AREA CHARTS</a:t>
            </a:r>
          </a:p>
          <a:p>
            <a:r>
              <a:rPr lang="en-US" sz="2400" dirty="0"/>
              <a:t>BAR CHARTS</a:t>
            </a:r>
          </a:p>
          <a:p>
            <a:endParaRPr lang="en-US" sz="24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sz="4000" dirty="0"/>
              <a:t>POWER 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902FF-049E-FA07-61CB-D9A8FD0E7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88456" y="4760374"/>
            <a:ext cx="1472538" cy="920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516CC-D455-EE44-8FC3-87AB14CD44F5}"/>
              </a:ext>
            </a:extLst>
          </p:cNvPr>
          <p:cNvSpPr txBox="1"/>
          <p:nvPr/>
        </p:nvSpPr>
        <p:spPr>
          <a:xfrm>
            <a:off x="5931790" y="5789280"/>
            <a:ext cx="14292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www.diggita.it/story.php?title=Che_cosa_e_la_capacita_di_problem_solving_e_perche_e_importante_coltivarla-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4263A-E3C6-E92F-2849-B3109D73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62824"/>
            <a:ext cx="5196965" cy="369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4849A-5BDA-F080-80B8-862A2CA8A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36" y="1962824"/>
            <a:ext cx="4724643" cy="3777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phic 10" descr="Gauge with solid fill">
            <a:extLst>
              <a:ext uri="{FF2B5EF4-FFF2-40B4-BE49-F238E27FC236}">
                <a16:creationId xmlns:a16="http://schemas.microsoft.com/office/drawing/2014/main" id="{C8142259-B664-C14F-7A6D-F556AFA74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8962" y="498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9238-835B-78F0-EE6E-5F273FA0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locomotives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098CB-45ED-E8C5-447D-93A5E46F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70A64-C053-0021-DE17-4AE654E2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87" y="1517552"/>
            <a:ext cx="6337626" cy="3822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Graphic 6" descr="Bus with solid fill">
            <a:extLst>
              <a:ext uri="{FF2B5EF4-FFF2-40B4-BE49-F238E27FC236}">
                <a16:creationId xmlns:a16="http://schemas.microsoft.com/office/drawing/2014/main" id="{2CD0B2AD-2D3C-E848-A632-D10CA4DDE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160" y="603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3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AA2C-79E9-55D6-C056-D44C961A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Revenue &amp; expenditure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21C14-409A-64EF-E2C5-F10C42C0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E410-9BC3-A4FF-1E6F-A5467A61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8" y="2244087"/>
            <a:ext cx="5394960" cy="3124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EE603-05F6-BB67-CA30-2E66BAB79AF1}"/>
              </a:ext>
            </a:extLst>
          </p:cNvPr>
          <p:cNvSpPr txBox="1"/>
          <p:nvPr/>
        </p:nvSpPr>
        <p:spPr>
          <a:xfrm>
            <a:off x="6939280" y="853440"/>
            <a:ext cx="409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91% OF REVENUE IS GOING BACK INTO EXPENDITURE</a:t>
            </a: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3F24E37C-006B-0750-F831-47BB235E0C0A}"/>
              </a:ext>
            </a:extLst>
          </p:cNvPr>
          <p:cNvSpPr/>
          <p:nvPr/>
        </p:nvSpPr>
        <p:spPr>
          <a:xfrm>
            <a:off x="7965440" y="2653107"/>
            <a:ext cx="2428240" cy="2306320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aettenschweiler" panose="020B0706040902060204" pitchFamily="34" charset="0"/>
              </a:rPr>
              <a:t>95 %</a:t>
            </a:r>
          </a:p>
          <a:p>
            <a:pPr algn="ctr"/>
            <a:r>
              <a:rPr lang="en-US" sz="3600" dirty="0">
                <a:latin typeface="Haettenschweiler" panose="020B0706040902060204" pitchFamily="34" charset="0"/>
              </a:rPr>
              <a:t>INDIGENOUS</a:t>
            </a:r>
          </a:p>
          <a:p>
            <a:pPr algn="ctr"/>
            <a:r>
              <a:rPr lang="en-US" sz="3600" dirty="0">
                <a:latin typeface="Haettenschweiler" panose="020B0706040902060204" pitchFamily="34" charset="0"/>
              </a:rPr>
              <a:t>PURCHASES</a:t>
            </a:r>
            <a:endParaRPr lang="en-IN" sz="3600" dirty="0">
              <a:latin typeface="Haettenschweiler" panose="020B0706040902060204" pitchFamily="34" charset="0"/>
            </a:endParaRPr>
          </a:p>
        </p:txBody>
      </p:sp>
      <p:pic>
        <p:nvPicPr>
          <p:cNvPr id="14" name="Graphic 13" descr="Bank with solid fill">
            <a:extLst>
              <a:ext uri="{FF2B5EF4-FFF2-40B4-BE49-F238E27FC236}">
                <a16:creationId xmlns:a16="http://schemas.microsoft.com/office/drawing/2014/main" id="{F8252818-00A2-F718-42EF-CD08C625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758" y="559912"/>
            <a:ext cx="914400" cy="914400"/>
          </a:xfrm>
          <a:prstGeom prst="rect">
            <a:avLst/>
          </a:prstGeom>
        </p:spPr>
      </p:pic>
      <p:pic>
        <p:nvPicPr>
          <p:cNvPr id="16" name="Graphic 15" descr="Coins with solid fill">
            <a:extLst>
              <a:ext uri="{FF2B5EF4-FFF2-40B4-BE49-F238E27FC236}">
                <a16:creationId xmlns:a16="http://schemas.microsoft.com/office/drawing/2014/main" id="{5DBAC3CB-0C22-7B12-1956-047CB1E27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9280" y="50647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FC92-2D3E-E48B-FA51-B1E318DB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A367A-4CA9-B714-BE73-A89FC0B1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34892-04A8-D100-DE1B-41DE5AD9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6" y="2273864"/>
            <a:ext cx="4985006" cy="2736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AADA8-756B-0D2E-BA6F-EE30AB5E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40" y="3782059"/>
            <a:ext cx="2375022" cy="2457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2D9C2-9B18-E271-0EF1-2610BA7B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76" y="3523544"/>
            <a:ext cx="2571882" cy="2457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F1DF8-779D-1AE5-C033-5AC9A4AB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476" y="765740"/>
            <a:ext cx="4697220" cy="202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aphic 12" descr="Truck with solid fill">
            <a:extLst>
              <a:ext uri="{FF2B5EF4-FFF2-40B4-BE49-F238E27FC236}">
                <a16:creationId xmlns:a16="http://schemas.microsoft.com/office/drawing/2014/main" id="{5D47BBA5-EF64-C12A-51BC-1E06ECCAD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159" y="421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137</TotalTime>
  <Words>212</Words>
  <Application>Microsoft Office PowerPoint</Application>
  <PresentationFormat>Widescreen</PresentationFormat>
  <Paragraphs>70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</vt:lpstr>
      <vt:lpstr>Corbel</vt:lpstr>
      <vt:lpstr>Haettenschweiler</vt:lpstr>
      <vt:lpstr>Imprint MT Shadow</vt:lpstr>
      <vt:lpstr>Stencil</vt:lpstr>
      <vt:lpstr>Office Theme</vt:lpstr>
      <vt:lpstr>DATA ANALYSIS &amp; vIZUALISATION</vt:lpstr>
      <vt:lpstr>CASE STUDY</vt:lpstr>
      <vt:lpstr>FOURTH LARGEST IN THE WORLD</vt:lpstr>
      <vt:lpstr>REG DATA </vt:lpstr>
      <vt:lpstr>TOOLS USED</vt:lpstr>
      <vt:lpstr>FUEL TYPE</vt:lpstr>
      <vt:lpstr>locomotives</vt:lpstr>
      <vt:lpstr>Revenue &amp; expenditure</vt:lpstr>
      <vt:lpstr>FREIGHT</vt:lpstr>
      <vt:lpstr>Passengers                                                                       INVESTMENT</vt:lpstr>
      <vt:lpstr>tracks</vt:lpstr>
      <vt:lpstr>Operating costs &amp; NEW STATIONS</vt:lpstr>
      <vt:lpstr>EMPLOYEES                                                                         </vt:lpstr>
      <vt:lpstr>Ir Still continues+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vIZUALISATION</dc:title>
  <dc:creator>eleshaddai roshan</dc:creator>
  <cp:lastModifiedBy>eleshaddai roshan</cp:lastModifiedBy>
  <cp:revision>6</cp:revision>
  <dcterms:created xsi:type="dcterms:W3CDTF">2023-06-12T05:38:10Z</dcterms:created>
  <dcterms:modified xsi:type="dcterms:W3CDTF">2023-06-12T08:29:00Z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